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8077200" cy="2822575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Footlight MT Light" pitchFamily="18" charset="0"/>
              </a:rPr>
              <a:t>COMPARTIMENTELE STRUCTURILOR DE PRIMIRE </a:t>
            </a:r>
          </a:p>
        </p:txBody>
      </p:sp>
    </p:spTree>
    <p:extLst>
      <p:ext uri="{BB962C8B-B14F-4D97-AF65-F5344CB8AC3E}">
        <p14:creationId xmlns:p14="http://schemas.microsoft.com/office/powerpoint/2010/main" val="26468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cap="none" dirty="0" err="1"/>
              <a:t>c</a:t>
            </a:r>
            <a:r>
              <a:rPr lang="en-US" cap="none" dirty="0" err="1" smtClean="0"/>
              <a:t>.Departamentul</a:t>
            </a:r>
            <a:r>
              <a:rPr lang="en-US" cap="none" dirty="0" smtClean="0"/>
              <a:t> de </a:t>
            </a:r>
            <a:r>
              <a:rPr lang="en-US" cap="none" dirty="0" err="1" smtClean="0"/>
              <a:t>alimentaţie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4191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ţii de recepţie-depozitare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4572000" y="1297632"/>
            <a:ext cx="12192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1066800"/>
            <a:ext cx="2895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specializate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produse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1" y="1528465"/>
            <a:ext cx="4999759" cy="37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8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2433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752600"/>
            <a:ext cx="723900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prelucrare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primară;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bucătărie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caldă;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bucătărie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rece (bufetul);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carmangerie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cafeterie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patiserie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cofetărie.</a:t>
            </a:r>
          </a:p>
          <a:p>
            <a:r>
              <a:rPr lang="vi-VN" dirty="0"/>
              <a:t> </a:t>
            </a:r>
          </a:p>
          <a:p>
            <a:r>
              <a:rPr lang="vi-VN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51733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6" y="609600"/>
            <a:ext cx="827540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8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609600"/>
            <a:ext cx="8395855" cy="58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292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41232"/>
            <a:ext cx="685800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restaurante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saloane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dejun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baruri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room-service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minibar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3588001"/>
            <a:ext cx="4310063" cy="324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3709"/>
            <a:ext cx="3983554" cy="265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1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609600"/>
            <a:ext cx="872497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cap="none" dirty="0" err="1" smtClean="0">
                <a:latin typeface="Times New Roman" pitchFamily="18" charset="0"/>
                <a:cs typeface="Times New Roman" pitchFamily="18" charset="0"/>
              </a:rPr>
              <a:t>Departamente</a:t>
            </a:r>
            <a:r>
              <a:rPr lang="en-US" sz="32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none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sz="3200" cap="none" dirty="0" smtClean="0">
                <a:latin typeface="Times New Roman" pitchFamily="18" charset="0"/>
                <a:cs typeface="Times New Roman" pitchFamily="18" charset="0"/>
              </a:rPr>
              <a:t>ţionale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18418" cy="5410200"/>
          </a:xfrm>
        </p:spPr>
        <p:txBody>
          <a:bodyPr>
            <a:normAutofit/>
          </a:bodyPr>
          <a:lstStyle/>
          <a:p>
            <a:pPr algn="just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a. Departamentul vânzări-marketing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rolul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realiza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ţiunile de promovare si de a genera incasări pentru hotel.</a:t>
            </a:r>
          </a:p>
          <a:p>
            <a:pPr algn="just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b. Departamentul resurse umane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desf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ăşoară activităţi de selecţie,recrutare de personal,perfecţionare.</a:t>
            </a:r>
          </a:p>
          <a:p>
            <a:pPr algn="just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c.Departamentul comercial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indeplineşte funcţii de aprovizionare şi gestiune a stocurilor.</a:t>
            </a:r>
          </a:p>
          <a:p>
            <a:pPr algn="just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d.Departamentul financiar-contabil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îndeplineşte toate funcţiile referitoare la evidenţa şi controlul plăţilor.</a:t>
            </a:r>
          </a:p>
          <a:p>
            <a:pPr algn="just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e.Departamentul securitate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responsabil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siguran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ţa şi securitatea clienţilor şi a angajaţilor.</a:t>
            </a:r>
          </a:p>
          <a:p>
            <a:pPr algn="just"/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f.Departamentul întreţinere-tehnic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rolul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asigura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ionarea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optimă a instalaţiilor a echipamentelor,a mobilierului şi a accesoriilor din spaţiile hoteliere.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1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aritmogrif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33565"/>
              </p:ext>
            </p:extLst>
          </p:nvPr>
        </p:nvGraphicFramePr>
        <p:xfrm>
          <a:off x="381000" y="1676400"/>
          <a:ext cx="7086599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689539"/>
                <a:gridCol w="581400"/>
                <a:gridCol w="582230"/>
                <a:gridCol w="582230"/>
                <a:gridCol w="581400"/>
                <a:gridCol w="564601"/>
                <a:gridCol w="598199"/>
                <a:gridCol w="581400"/>
                <a:gridCol w="581400"/>
                <a:gridCol w="581400"/>
                <a:gridCol w="581400"/>
                <a:gridCol w="581400"/>
              </a:tblGrid>
              <a:tr h="736600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00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o-RO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o-RO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600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o-RO" sz="10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1191491"/>
            <a:ext cx="3209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599" y="6293427"/>
            <a:ext cx="3209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8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248400"/>
          </a:xfrm>
        </p:spPr>
        <p:txBody>
          <a:bodyPr>
            <a:normAutofit/>
          </a:bodyPr>
          <a:lstStyle/>
          <a:p>
            <a:endParaRPr lang="ro-RO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acestui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serviciu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realizeaza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preparate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evenimente,actiuni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2.Hotelurile SPA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ofera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servicii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_ _ _ _ _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3.Din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departamentul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alimentatie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parte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urmatoarele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spatii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servire,de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productie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culinara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receptie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_ _ _ _ _ _ _ _ _ _ 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4.Spatiu de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servire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care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servesc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bauturi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alcoolice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5.Lucratorii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ocupa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primirea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turistilor,alocarea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spatiilor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inregistrarea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clientilor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Unitate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cazare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clasificata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functie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numarul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  stele.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8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o-RO" dirty="0" smtClean="0"/>
          </a:p>
          <a:p>
            <a:pPr algn="ctr"/>
            <a:endParaRPr lang="ro-RO" dirty="0"/>
          </a:p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o-RO" sz="6000" dirty="0" smtClean="0">
                <a:latin typeface="Times New Roman" pitchFamily="18" charset="0"/>
                <a:cs typeface="Times New Roman" pitchFamily="18" charset="0"/>
              </a:rPr>
              <a:t>ă multumesc pentru atenţie!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49653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</a:t>
            </a:r>
            <a:r>
              <a:rPr lang="ro-RO" dirty="0" smtClean="0"/>
              <a:t>ZULTATE ALE ÎNVĂŢĂRII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r>
              <a:rPr lang="vi-VN" dirty="0"/>
              <a:t>R1 - Prezentarea compartimentelor din unităţile de cazare</a:t>
            </a:r>
          </a:p>
          <a:p>
            <a:r>
              <a:rPr lang="vi-VN" dirty="0"/>
              <a:t>R2– Identificarea structurii compartimentelor din unităţile de cazare</a:t>
            </a:r>
          </a:p>
          <a:p>
            <a:r>
              <a:rPr lang="vi-VN" dirty="0" smtClean="0"/>
              <a:t>R</a:t>
            </a:r>
            <a:r>
              <a:rPr lang="en-US" dirty="0" smtClean="0"/>
              <a:t>3</a:t>
            </a:r>
            <a:r>
              <a:rPr lang="vi-VN" dirty="0" smtClean="0"/>
              <a:t> </a:t>
            </a:r>
            <a:r>
              <a:rPr lang="vi-VN" dirty="0"/>
              <a:t>– Identificarea activităţilor specifice desfăsurate in compartimentele unităţilor de cazare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4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dirty="0"/>
              <a:t>Unităţile de cazare şi de alimentaţie sunt imparţite pe departamente.</a:t>
            </a:r>
          </a:p>
          <a:p>
            <a:r>
              <a:rPr lang="vi-VN" dirty="0"/>
              <a:t>Ansamblul departamentelor formează unitatea insăşi.</a:t>
            </a:r>
          </a:p>
          <a:p>
            <a:r>
              <a:rPr lang="vi-VN" dirty="0"/>
              <a:t>Structura organizatorică a unui hotel este determinată de mai mulţi factori:</a:t>
            </a:r>
          </a:p>
          <a:p>
            <a:r>
              <a:rPr lang="vi-VN" dirty="0"/>
              <a:t>•	tipul şi specificul unităţii,	</a:t>
            </a:r>
          </a:p>
          <a:p>
            <a:r>
              <a:rPr lang="vi-VN" dirty="0"/>
              <a:t>•	categoria de clasificare, </a:t>
            </a:r>
          </a:p>
          <a:p>
            <a:r>
              <a:rPr lang="vi-VN" dirty="0"/>
              <a:t>•	dimensiunea unităţii,</a:t>
            </a:r>
          </a:p>
          <a:p>
            <a:r>
              <a:rPr lang="vi-VN" dirty="0"/>
              <a:t>•	volumul activităţii,</a:t>
            </a:r>
          </a:p>
          <a:p>
            <a:r>
              <a:rPr lang="vi-VN" dirty="0"/>
              <a:t>•	forma de valorificare.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1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5400" dirty="0" smtClean="0">
                <a:latin typeface="Footlight MT Light" pitchFamily="18" charset="0"/>
              </a:rPr>
              <a:t>         Compartimentele din unităţile de cazare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6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ndalus" pitchFamily="18" charset="-78"/>
                <a:cs typeface="Andalus" pitchFamily="18" charset="-78"/>
              </a:rPr>
              <a:t>I.Compartimentele din unităţile de cazare</a:t>
            </a:r>
            <a:br>
              <a:rPr lang="it-IT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Departamente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operaţionale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Departamentul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de cazare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este cel care realizează şi comercializează serviciile de cazare şi suplimentare cu plată şi fără plată. </a:t>
            </a:r>
            <a:endParaRPr lang="ro-RO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Acesta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♦	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Serviciul Front – Office (Recepţia);	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♦	Serviciul de etaj (Housekeeping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Departamentul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de servicii suplimentare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În cadrul acestuia se desfăşoară o serie de activităţi specifice cum ar fi: comercializarea unor mărfuri, a unor pachete de servicii turistice, servicii de ticketing,  fitness, piscina, frizerie, coafură etc.</a:t>
            </a:r>
          </a:p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c.Departamentul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alimentaţie cuprinde servicii de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 	 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aprovizionare;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	  depozitare şi conservare;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	  producţie culinară;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	  servire, promovare, desfacere.</a:t>
            </a:r>
          </a:p>
          <a:p>
            <a:endParaRPr lang="ro-RO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6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8636"/>
            <a:ext cx="5372835" cy="457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558636"/>
            <a:ext cx="32766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Recepţie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Concierge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Rezervări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Centrală telefonică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2634"/>
            <a:ext cx="5943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a.Departamentul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cazare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56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1" y="1066800"/>
            <a:ext cx="6196509" cy="5410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12693"/>
            <a:ext cx="5638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SERVICIU DE ETAJ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HOUSE-KEEPING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600200"/>
            <a:ext cx="28194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Asigură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curăţenia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amenajarea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întreţinerea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spaţiilor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hoteliere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124200"/>
            <a:ext cx="23622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dirty="0" smtClean="0"/>
              <a:t>•</a:t>
            </a:r>
            <a:r>
              <a:rPr lang="vi-VN" sz="2000" dirty="0" smtClean="0"/>
              <a:t>Spaţii </a:t>
            </a:r>
            <a:r>
              <a:rPr lang="vi-VN" sz="2000" dirty="0"/>
              <a:t>de cazare; </a:t>
            </a:r>
          </a:p>
          <a:p>
            <a:pPr algn="just"/>
            <a:r>
              <a:rPr lang="vi-VN" sz="2000" dirty="0" smtClean="0"/>
              <a:t>•Spaţii </a:t>
            </a:r>
            <a:r>
              <a:rPr lang="vi-VN" sz="2000" dirty="0"/>
              <a:t>de folosinţă comună (publice);</a:t>
            </a:r>
          </a:p>
          <a:p>
            <a:pPr algn="just"/>
            <a:r>
              <a:rPr lang="vi-VN" sz="2000" dirty="0" smtClean="0"/>
              <a:t>•Spaţii </a:t>
            </a:r>
            <a:r>
              <a:rPr lang="vi-VN" sz="2000" dirty="0"/>
              <a:t>anexe şi de depozitare;</a:t>
            </a:r>
          </a:p>
          <a:p>
            <a:pPr algn="just"/>
            <a:r>
              <a:rPr lang="vi-VN" sz="2000" dirty="0" smtClean="0"/>
              <a:t>•Lenjerie</a:t>
            </a:r>
            <a:r>
              <a:rPr lang="vi-VN" sz="2000" dirty="0"/>
              <a:t>;</a:t>
            </a:r>
          </a:p>
          <a:p>
            <a:pPr algn="just"/>
            <a:r>
              <a:rPr lang="vi-VN" sz="2000" dirty="0" smtClean="0"/>
              <a:t>•Spălătorie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01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err="1" smtClean="0"/>
              <a:t>b.Departamentul</a:t>
            </a:r>
            <a:r>
              <a:rPr lang="en-US" cap="none" dirty="0" smtClean="0"/>
              <a:t> de </a:t>
            </a:r>
            <a:r>
              <a:rPr lang="en-US" cap="none" dirty="0" err="1" smtClean="0"/>
              <a:t>servicii</a:t>
            </a:r>
            <a:r>
              <a:rPr lang="en-US" cap="none" dirty="0" smtClean="0"/>
              <a:t> </a:t>
            </a:r>
            <a:r>
              <a:rPr lang="en-US" cap="none" dirty="0" err="1" smtClean="0"/>
              <a:t>suplimentare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Ele sunt prestate la nivelul:</a:t>
            </a:r>
          </a:p>
          <a:p>
            <a:r>
              <a:rPr lang="vi-VN" dirty="0"/>
              <a:t>- magazinelor;</a:t>
            </a:r>
          </a:p>
          <a:p>
            <a:r>
              <a:rPr lang="vi-VN" dirty="0"/>
              <a:t>- agenţiilor de voiaj;</a:t>
            </a:r>
          </a:p>
          <a:p>
            <a:r>
              <a:rPr lang="vi-VN" dirty="0"/>
              <a:t>- agrementului;</a:t>
            </a:r>
          </a:p>
          <a:p>
            <a:r>
              <a:rPr lang="vi-VN" dirty="0"/>
              <a:t>- centrelor de igienă şi întreţinere;</a:t>
            </a:r>
          </a:p>
          <a:p>
            <a:r>
              <a:rPr lang="vi-VN" dirty="0"/>
              <a:t>- centrelor de tratament.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1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812068" cy="3197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6600"/>
            <a:ext cx="4910731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800"/>
            <a:ext cx="3276599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428554" cy="22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61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433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COMPARTIMENTELE STRUCTURILOR DE PRIMIRE </vt:lpstr>
      <vt:lpstr>REZULTATE ALE ÎNVĂŢĂRII :</vt:lpstr>
      <vt:lpstr>PowerPoint Presentation</vt:lpstr>
      <vt:lpstr>PowerPoint Presentation</vt:lpstr>
      <vt:lpstr>I.Compartimentele din unităţile de cazare </vt:lpstr>
      <vt:lpstr>PowerPoint Presentation</vt:lpstr>
      <vt:lpstr>PowerPoint Presentation</vt:lpstr>
      <vt:lpstr>b.Departamentul de servicii suplimentare </vt:lpstr>
      <vt:lpstr>PowerPoint Presentation</vt:lpstr>
      <vt:lpstr>c.Departamentul de alimentaţie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Departamente funcţionale </vt:lpstr>
      <vt:lpstr>aritmogrif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COMPARTIMENTELE STRUCTURILOR DE PRIMIRE </dc:title>
  <dc:creator>Elena</dc:creator>
  <cp:lastModifiedBy>Elena</cp:lastModifiedBy>
  <cp:revision>13</cp:revision>
  <dcterms:created xsi:type="dcterms:W3CDTF">2006-08-16T00:00:00Z</dcterms:created>
  <dcterms:modified xsi:type="dcterms:W3CDTF">2019-03-13T09:21:19Z</dcterms:modified>
</cp:coreProperties>
</file>